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310" r:id="rId2"/>
    <p:sldId id="358" r:id="rId3"/>
    <p:sldId id="353" r:id="rId4"/>
    <p:sldId id="352" r:id="rId5"/>
    <p:sldId id="311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12" r:id="rId15"/>
    <p:sldId id="313" r:id="rId16"/>
    <p:sldId id="366" r:id="rId17"/>
    <p:sldId id="315" r:id="rId18"/>
    <p:sldId id="367" r:id="rId19"/>
    <p:sldId id="384" r:id="rId20"/>
    <p:sldId id="369" r:id="rId21"/>
    <p:sldId id="368" r:id="rId22"/>
    <p:sldId id="374" r:id="rId23"/>
    <p:sldId id="375" r:id="rId24"/>
    <p:sldId id="321" r:id="rId25"/>
    <p:sldId id="322" r:id="rId26"/>
    <p:sldId id="388" r:id="rId27"/>
    <p:sldId id="389" r:id="rId28"/>
    <p:sldId id="385" r:id="rId29"/>
    <p:sldId id="387" r:id="rId30"/>
    <p:sldId id="386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421E7F7A-1A21-4E02-8F23-4CD8B6CE85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A23AE9-3C9C-4583-B349-F348CBC0CD8F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61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D86DAA-7428-4D56-A5C6-3B30CD3EF87E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9003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321F68-0578-4C29-BB5C-BE6E35EBC511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541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E14729-0727-4086-A205-2838C499B3EF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307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fld id="{805E15B5-CAE5-40B0-BDA0-2B5BCA6A8C6A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18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2614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Marcador de Posição da Imagem do Diapositivo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smtClean="0"/>
          </a:p>
        </p:txBody>
      </p:sp>
      <p:sp>
        <p:nvSpPr>
          <p:cNvPr id="49155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F30277-58C8-4B20-824F-EDB6CA93E858}" type="slidenum">
              <a:rPr lang="pt-PT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0595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Marcador de Posição da Imagem do Diapositivo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Marcador de Posição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PT" smtClean="0"/>
          </a:p>
        </p:txBody>
      </p:sp>
      <p:sp>
        <p:nvSpPr>
          <p:cNvPr id="51203" name="Marcador de Posição do Número do Diapositivo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16C0D5-2E12-4EA4-BE61-1D8BF6BC6587}" type="slidenum">
              <a:rPr lang="pt-PT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6235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endParaRPr lang="pt-PT" sz="800" dirty="0" smtClean="0"/>
          </a:p>
        </p:txBody>
      </p:sp>
    </p:spTree>
    <p:extLst>
      <p:ext uri="{BB962C8B-B14F-4D97-AF65-F5344CB8AC3E}">
        <p14:creationId xmlns:p14="http://schemas.microsoft.com/office/powerpoint/2010/main" val="54018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7DBD-0634-48B5-A5E1-1FC3F549D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D3FDE-0E43-4A6F-BDA2-D004CC27A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1286-18E6-44CC-B31A-E85A4005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8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D0C32-6D7B-42B5-AB9E-F1EC9C054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9216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BF143-34AE-4867-8629-85A553F92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1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8A953-9EE2-41E3-A171-A9083A822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40091-FCF3-4CC4-BEE9-40F77BE0B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3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01DD0-FFA1-438B-B1FF-909BF54DF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8DE65-FFD2-4812-AFF0-7A20BBB72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7CE69-E5C4-4240-8FC5-8FB1FB13C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DDD0A-BEE1-407E-817B-923EB755A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6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3C600-409F-4623-8911-9CF1C29395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4FFC7866-21B4-47D4-8188-5E02F5046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ticleswarm.net/JK/" TargetMode="External"/><Relationship Id="rId2" Type="http://schemas.openxmlformats.org/officeDocument/2006/relationships/hyperlink" Target="http://www.engr.iupui.edu/~eberhar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wmf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4.wmf"/><Relationship Id="rId3" Type="http://schemas.openxmlformats.org/officeDocument/2006/relationships/image" Target="../media/image36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37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4993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6082" name="Picture 2" descr="C:\Users\Su\Desktop\Imagem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72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7106" name="Picture 2" descr="C:\Users\Su\Desktop\Imagem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288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8130" name="Picture 2" descr="C:\Users\Su\Desktop\Imagem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9154" name="Picture 2" descr="C:\Users\Su\Desktop\Imagem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288" y="19399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PSO</a:t>
            </a: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PSO Overview 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457200" y="1131600"/>
            <a:ext cx="82296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1430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1430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143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dirty="0">
                <a:latin typeface="Tahoma" panose="020B0604030504040204" pitchFamily="34" charset="0"/>
              </a:rPr>
              <a:t>Developed with </a:t>
            </a:r>
            <a:r>
              <a:rPr lang="de-DE" altLang="en-US" sz="2400" u="sng" dirty="0">
                <a:hlinkClick r:id="rId2"/>
              </a:rPr>
              <a:t>Dr. Eberhart</a:t>
            </a:r>
            <a:r>
              <a:rPr lang="de-DE" altLang="en-US" sz="2400" dirty="0"/>
              <a:t> and </a:t>
            </a:r>
            <a:r>
              <a:rPr lang="de-DE" altLang="en-US" sz="2400" dirty="0">
                <a:hlinkClick r:id="rId3"/>
              </a:rPr>
              <a:t>Dr. Kennedy</a:t>
            </a:r>
            <a:r>
              <a:rPr lang="de-DE" altLang="en-US" sz="2400" dirty="0"/>
              <a:t>  in 1995</a:t>
            </a:r>
            <a:r>
              <a:rPr lang="en-US" altLang="en-US" sz="2400" dirty="0">
                <a:latin typeface="Tahoma" panose="020B0604030504040204" pitchFamily="34" charset="0"/>
              </a:rPr>
              <a:t>, Bureau of Labor Statistics, Washington, DC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Tahoma" panose="020B0604030504040204" pitchFamily="34" charset="0"/>
              </a:rPr>
              <a:t>A concept for optimizing nonlinear functions using particle swarm methodology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Tahoma" panose="020B0604030504040204" pitchFamily="34" charset="0"/>
              </a:rPr>
              <a:t>Has roots in artificial life and evolutionary computation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>
                <a:latin typeface="+mn-lt"/>
              </a:rPr>
              <a:t>Simple in concept</a:t>
            </a:r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>
                <a:latin typeface="+mn-lt"/>
              </a:rPr>
              <a:t>Easy to implement</a:t>
            </a:r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>
                <a:latin typeface="+mn-lt"/>
              </a:rPr>
              <a:t>Computationally efficient</a:t>
            </a:r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 smtClean="0">
                <a:latin typeface="+mn-lt"/>
              </a:rPr>
              <a:t>Effective </a:t>
            </a:r>
            <a:r>
              <a:rPr lang="en-US" altLang="en-US" sz="2000" dirty="0">
                <a:latin typeface="+mn-lt"/>
              </a:rPr>
              <a:t>on a wide variety of </a:t>
            </a:r>
            <a:r>
              <a:rPr lang="en-US" altLang="en-US" sz="2000" dirty="0" smtClean="0">
                <a:latin typeface="+mn-lt"/>
              </a:rPr>
              <a:t>problems</a:t>
            </a:r>
          </a:p>
          <a:p>
            <a:pPr marL="342900" indent="-342900">
              <a:spcBef>
                <a:spcPct val="0"/>
              </a:spcBef>
            </a:pPr>
            <a:r>
              <a:rPr lang="en-US" sz="2000" dirty="0" smtClean="0">
                <a:latin typeface="+mn-lt"/>
              </a:rPr>
              <a:t>Insensitive </a:t>
            </a:r>
            <a:r>
              <a:rPr lang="en-US" sz="2000" dirty="0">
                <a:latin typeface="+mn-lt"/>
              </a:rPr>
              <a:t>to scaling of design </a:t>
            </a:r>
            <a:r>
              <a:rPr lang="en-US" sz="2000" dirty="0" smtClean="0">
                <a:latin typeface="+mn-lt"/>
              </a:rPr>
              <a:t>variables</a:t>
            </a:r>
          </a:p>
          <a:p>
            <a:pPr marL="342900" indent="-342900">
              <a:spcBef>
                <a:spcPct val="0"/>
              </a:spcBef>
            </a:pPr>
            <a:r>
              <a:rPr lang="en-US" sz="2000" dirty="0" smtClean="0">
                <a:latin typeface="+mn-lt"/>
              </a:rPr>
              <a:t>Easily </a:t>
            </a:r>
            <a:r>
              <a:rPr lang="en-US" sz="2000" dirty="0">
                <a:latin typeface="+mn-lt"/>
              </a:rPr>
              <a:t>parallelized for concurrent </a:t>
            </a:r>
            <a:r>
              <a:rPr lang="en-US" sz="2000" dirty="0" smtClean="0">
                <a:latin typeface="+mn-lt"/>
              </a:rPr>
              <a:t>processing</a:t>
            </a:r>
          </a:p>
          <a:p>
            <a:pPr marL="342900" indent="-342900">
              <a:spcBef>
                <a:spcPct val="0"/>
              </a:spcBef>
            </a:pPr>
            <a:r>
              <a:rPr lang="en-US" sz="2000" dirty="0" smtClean="0">
                <a:latin typeface="+mn-lt"/>
              </a:rPr>
              <a:t>Derivative free</a:t>
            </a:r>
          </a:p>
          <a:p>
            <a:pPr marL="342900" indent="-342900">
              <a:spcBef>
                <a:spcPct val="0"/>
              </a:spcBef>
            </a:pPr>
            <a:r>
              <a:rPr lang="en-US" sz="2000" dirty="0" smtClean="0">
                <a:latin typeface="+mn-lt"/>
              </a:rPr>
              <a:t>Very </a:t>
            </a:r>
            <a:r>
              <a:rPr lang="en-US" sz="2000" dirty="0">
                <a:latin typeface="+mn-lt"/>
              </a:rPr>
              <a:t>few algorithm </a:t>
            </a:r>
            <a:r>
              <a:rPr lang="en-US" sz="2000" dirty="0" smtClean="0">
                <a:latin typeface="+mn-lt"/>
              </a:rPr>
              <a:t>parameters</a:t>
            </a:r>
            <a:endParaRPr lang="en-US" sz="2000" dirty="0"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內容版面配置區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460750"/>
          </a:xfrm>
        </p:spPr>
        <p:txBody>
          <a:bodyPr/>
          <a:lstStyle/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Swarm: a set of particles (S)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Particle: a potential solution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particle maintains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best position (PBest)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Swarm maintains its global best (GBest)</a:t>
            </a:r>
            <a:endParaRPr lang="zh-TW" alt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Particle Swarm Optimization</a:t>
            </a:r>
            <a:endParaRPr lang="zh-TW" altLang="en-US" dirty="0"/>
          </a:p>
        </p:txBody>
      </p:sp>
      <p:graphicFrame>
        <p:nvGraphicFramePr>
          <p:cNvPr id="13316" name="物件 3"/>
          <p:cNvGraphicFramePr>
            <a:graphicFrameLocks noChangeAspect="1"/>
          </p:cNvGraphicFramePr>
          <p:nvPr/>
        </p:nvGraphicFramePr>
        <p:xfrm>
          <a:off x="2436813" y="2481263"/>
          <a:ext cx="28209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4" name="方程式" r:id="rId3" imgW="1574640" imgH="253800" progId="Equation.3">
                  <p:embed/>
                </p:oleObj>
              </mc:Choice>
              <mc:Fallback>
                <p:oleObj name="方程式" r:id="rId3" imgW="1574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481263"/>
                        <a:ext cx="282098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物件 4"/>
          <p:cNvGraphicFramePr>
            <a:graphicFrameLocks noChangeAspect="1"/>
          </p:cNvGraphicFramePr>
          <p:nvPr/>
        </p:nvGraphicFramePr>
        <p:xfrm>
          <a:off x="2397125" y="2913063"/>
          <a:ext cx="27717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5" name="方程式" r:id="rId5" imgW="1549080" imgH="253800" progId="Equation.3">
                  <p:embed/>
                </p:oleObj>
              </mc:Choice>
              <mc:Fallback>
                <p:oleObj name="方程式" r:id="rId5" imgW="1549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2913063"/>
                        <a:ext cx="27717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800225" y="5191125"/>
            <a:ext cx="431800" cy="64770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6238" y="5008563"/>
            <a:ext cx="2087562" cy="1011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 flipV="1">
            <a:off x="2232025" y="5513388"/>
            <a:ext cx="684213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24525" y="5010150"/>
            <a:ext cx="1727200" cy="1011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Fitness value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>
            <a:stCxn id="9" idx="3"/>
            <a:endCxn id="17" idx="1"/>
          </p:cNvCxnSpPr>
          <p:nvPr/>
        </p:nvCxnSpPr>
        <p:spPr>
          <a:xfrm>
            <a:off x="5003800" y="5513388"/>
            <a:ext cx="720725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pPr eaLnBrk="1" hangingPunct="1"/>
            <a:r>
              <a:rPr lang="en-US" altLang="en-US" smtClean="0"/>
              <a:t>PSO Process </a:t>
            </a: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685800" y="1600200"/>
            <a:ext cx="74676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Initialize</a:t>
            </a:r>
            <a:r>
              <a:rPr lang="en-US" altLang="en-US" sz="2400" dirty="0">
                <a:latin typeface="Tahoma" panose="020B0604030504040204" pitchFamily="34" charset="0"/>
              </a:rPr>
              <a:t> population in </a:t>
            </a:r>
            <a:r>
              <a:rPr lang="en-US" altLang="en-US" sz="2400" dirty="0" smtClean="0">
                <a:latin typeface="Tahoma" panose="020B0604030504040204" pitchFamily="34" charset="0"/>
              </a:rPr>
              <a:t>hyperspace</a:t>
            </a:r>
          </a:p>
          <a:p>
            <a:pPr marL="457200" lvl="1" indent="0"/>
            <a:r>
              <a:rPr lang="en-US" altLang="en-US" dirty="0" smtClean="0">
                <a:latin typeface="Tahoma" panose="020B0604030504040204" pitchFamily="34" charset="0"/>
              </a:rPr>
              <a:t>- </a:t>
            </a:r>
            <a:r>
              <a:rPr lang="en-US" altLang="en-US" dirty="0" smtClean="0"/>
              <a:t>V</a:t>
            </a:r>
            <a:r>
              <a:rPr lang="en-US" altLang="en-US" baseline="-25000" dirty="0" smtClean="0"/>
              <a:t>id</a:t>
            </a:r>
            <a:r>
              <a:rPr lang="en-US" altLang="en-US" dirty="0" smtClean="0">
                <a:latin typeface="Tahoma" panose="020B0604030504040204" pitchFamily="34" charset="0"/>
              </a:rPr>
              <a:t> </a:t>
            </a:r>
            <a:r>
              <a:rPr lang="en-US" altLang="en-US" dirty="0" smtClean="0"/>
              <a:t>randomly </a:t>
            </a:r>
            <a:r>
              <a:rPr lang="en-US" altLang="en-US" dirty="0"/>
              <a:t>generated with the range [-</a:t>
            </a:r>
            <a:r>
              <a:rPr lang="en-US" altLang="en-US" dirty="0" err="1"/>
              <a:t>Vmax</a:t>
            </a:r>
            <a:r>
              <a:rPr lang="en-US" altLang="en-US" dirty="0"/>
              <a:t>, </a:t>
            </a:r>
            <a:r>
              <a:rPr lang="en-US" altLang="en-US" dirty="0" err="1"/>
              <a:t>Vmax</a:t>
            </a:r>
            <a:r>
              <a:rPr lang="en-US" altLang="en-US" dirty="0" smtClean="0"/>
              <a:t>]</a:t>
            </a:r>
            <a:endParaRPr lang="en-US" altLang="en-US" dirty="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endParaRPr lang="en-US" altLang="en-US" sz="2400" dirty="0" smtClean="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 dirty="0" smtClean="0">
                <a:latin typeface="Tahoma" panose="020B0604030504040204" pitchFamily="34" charset="0"/>
              </a:rPr>
              <a:t>Evaluate </a:t>
            </a: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fitness</a:t>
            </a:r>
            <a:r>
              <a:rPr lang="en-US" altLang="en-US" sz="2400" dirty="0">
                <a:latin typeface="Tahoma" panose="020B0604030504040204" pitchFamily="34" charset="0"/>
              </a:rPr>
              <a:t> of individual particles</a:t>
            </a:r>
          </a:p>
          <a:p>
            <a:pPr>
              <a:buFontTx/>
              <a:buAutoNum type="arabicPeriod"/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 dirty="0">
                <a:latin typeface="Tahoma" panose="020B0604030504040204" pitchFamily="34" charset="0"/>
              </a:rPr>
              <a:t>Modify </a:t>
            </a: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velocities</a:t>
            </a:r>
            <a:r>
              <a:rPr lang="en-US" altLang="en-US" sz="2400" dirty="0">
                <a:latin typeface="Tahoma" panose="020B0604030504040204" pitchFamily="34" charset="0"/>
              </a:rPr>
              <a:t> based on previous </a:t>
            </a: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best</a:t>
            </a:r>
            <a:r>
              <a:rPr lang="en-US" altLang="en-US" sz="2400" dirty="0">
                <a:latin typeface="Tahoma" panose="020B0604030504040204" pitchFamily="34" charset="0"/>
              </a:rPr>
              <a:t> and </a:t>
            </a: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global</a:t>
            </a:r>
            <a:r>
              <a:rPr lang="en-US" altLang="en-US" sz="2400" dirty="0">
                <a:latin typeface="Tahoma" panose="020B0604030504040204" pitchFamily="34" charset="0"/>
              </a:rPr>
              <a:t> (or neighborhood) </a:t>
            </a:r>
            <a:r>
              <a:rPr lang="en-US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best</a:t>
            </a:r>
          </a:p>
          <a:p>
            <a:pPr>
              <a:buFontTx/>
              <a:buAutoNum type="arabicPeriod"/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 dirty="0">
                <a:latin typeface="Tahoma" panose="020B0604030504040204" pitchFamily="34" charset="0"/>
              </a:rPr>
              <a:t>Terminate on some condition</a:t>
            </a:r>
          </a:p>
          <a:p>
            <a:pPr>
              <a:buFontTx/>
              <a:buAutoNum type="arabicPeriod"/>
            </a:pPr>
            <a:endParaRPr lang="en-US" altLang="en-US" sz="2400" dirty="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 dirty="0">
                <a:latin typeface="Tahoma" panose="020B0604030504040204" pitchFamily="34" charset="0"/>
              </a:rPr>
              <a:t>Go to step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395787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velocity update equation</a:t>
            </a: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3" panose="05040102010807070707" pitchFamily="18" charset="2"/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w,c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Constant </a:t>
            </a:r>
          </a:p>
          <a:p>
            <a:pPr lvl="1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(), random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(): random variable</a:t>
            </a:r>
          </a:p>
          <a:p>
            <a:pPr lvl="1"/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update</a:t>
            </a:r>
            <a:endParaRPr lang="zh-TW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Algorithm</a:t>
            </a:r>
            <a:endParaRPr lang="zh-TW" altLang="en-US" dirty="0"/>
          </a:p>
        </p:txBody>
      </p:sp>
      <p:graphicFrame>
        <p:nvGraphicFramePr>
          <p:cNvPr id="16388" name="物件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方程式" r:id="rId4" imgW="114120" imgH="215640" progId="Equation.3">
                  <p:embed/>
                </p:oleObj>
              </mc:Choice>
              <mc:Fallback>
                <p:oleObj name="方程式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039476"/>
              </p:ext>
            </p:extLst>
          </p:nvPr>
        </p:nvGraphicFramePr>
        <p:xfrm>
          <a:off x="1116013" y="2781300"/>
          <a:ext cx="6708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3" name="Equation" r:id="rId6" imgW="3276360" imgH="457200" progId="Equation.3">
                  <p:embed/>
                </p:oleObj>
              </mc:Choice>
              <mc:Fallback>
                <p:oleObj name="Equation" r:id="rId6" imgW="3276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81300"/>
                        <a:ext cx="6708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物件 5"/>
          <p:cNvGraphicFramePr>
            <a:graphicFrameLocks noChangeAspect="1"/>
          </p:cNvGraphicFramePr>
          <p:nvPr/>
        </p:nvGraphicFramePr>
        <p:xfrm>
          <a:off x="2555875" y="5661025"/>
          <a:ext cx="41608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4" name="方程式" r:id="rId8" imgW="1650960" imgH="228600" progId="Equation.3">
                  <p:embed/>
                </p:oleObj>
              </mc:Choice>
              <mc:Fallback>
                <p:oleObj name="方程式" r:id="rId8" imgW="1650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661025"/>
                        <a:ext cx="41608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物件 7"/>
          <p:cNvGraphicFramePr>
            <a:graphicFrameLocks noChangeAspect="1"/>
          </p:cNvGraphicFramePr>
          <p:nvPr/>
        </p:nvGraphicFramePr>
        <p:xfrm>
          <a:off x="1692275" y="2133600"/>
          <a:ext cx="5321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5" name="方程式" r:id="rId10" imgW="2298600" imgH="228600" progId="Equation.3">
                  <p:embed/>
                </p:oleObj>
              </mc:Choice>
              <mc:Fallback>
                <p:oleObj name="方程式" r:id="rId10" imgW="229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133600"/>
                        <a:ext cx="53213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Algorithm - Parameters</a:t>
            </a:r>
            <a:endParaRPr lang="en-US" sz="32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506413" y="1711325"/>
            <a:ext cx="845820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Number of particles usually between 10 and 50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altLang="en-US" sz="2400" dirty="0"/>
              <a:t>In PSO, particles never die!</a:t>
            </a:r>
            <a:endParaRPr lang="en-US" sz="2400" dirty="0"/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C1 is the importance of personal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C2 is the importance of neighborhood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Usually C1 + C2 = 4 (empirically chosen value)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If velocity is too low → algorithm too slow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If velocity is too high → algorithm too unstable  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713"/>
            <a:ext cx="8229600" cy="1371600"/>
          </a:xfrm>
          <a:noFill/>
        </p:spPr>
        <p:txBody>
          <a:bodyPr/>
          <a:lstStyle/>
          <a:p>
            <a:r>
              <a:rPr lang="en-US" altLang="en-US" sz="4000" b="1" smtClean="0"/>
              <a:t>A social insect colony is...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23850" y="1196975"/>
            <a:ext cx="8424863" cy="456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Flexible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Robust</a:t>
            </a: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Decentralized</a:t>
            </a: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Self-organized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10</a:t>
            </a:r>
            <a:r>
              <a:rPr lang="en-US" altLang="en-US" sz="2400" baseline="30000">
                <a:latin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-10</a:t>
            </a:r>
            <a:r>
              <a:rPr lang="en-US" altLang="en-US" sz="2400" baseline="30000">
                <a:latin typeface="Verdana" panose="020B0604030504040204" pitchFamily="34" charset="0"/>
                <a:cs typeface="Arial" panose="020B0604020202020204" pitchFamily="34" charset="0"/>
              </a:rPr>
              <a:t>&lt;&lt;23</a:t>
            </a: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 units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identical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short range</a:t>
            </a:r>
            <a:endParaRPr lang="en-US" altLang="en-US" sz="20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000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1557338"/>
            <a:ext cx="3824288" cy="26289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solution update in 2D</a:t>
            </a:r>
            <a:endParaRPr lang="zh-TW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48037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6" name="群組 5"/>
          <p:cNvGrpSpPr>
            <a:grpSpLocks/>
          </p:cNvGrpSpPr>
          <p:nvPr/>
        </p:nvGrpSpPr>
        <p:grpSpPr bwMode="auto">
          <a:xfrm>
            <a:off x="4953000" y="5105400"/>
            <a:ext cx="4038600" cy="1152525"/>
            <a:chOff x="5148064" y="5085184"/>
            <a:chExt cx="4292152" cy="1152128"/>
          </a:xfrm>
        </p:grpSpPr>
        <p:pic>
          <p:nvPicPr>
            <p:cNvPr id="1843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5170512"/>
              <a:ext cx="4152569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592529" y="5085184"/>
              <a:ext cx="3847687" cy="106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en-US" altLang="zh-TW" sz="1800" b="1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(</a:t>
              </a:r>
              <a:r>
                <a:rPr kumimoji="0" lang="en-US" altLang="zh-TW" sz="1800" i="1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) - Current solution (4, 2)</a:t>
              </a:r>
            </a:p>
            <a:p>
              <a:pPr>
                <a:lnSpc>
                  <a:spcPct val="150000"/>
                </a:lnSpc>
              </a:pPr>
              <a:r>
                <a:rPr kumimoji="0" lang="en-US" altLang="zh-TW" sz="1800" dirty="0" err="1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PBest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 - Particle’s best solution (9, 1)</a:t>
              </a:r>
            </a:p>
            <a:p>
              <a:pPr>
                <a:lnSpc>
                  <a:spcPct val="150000"/>
                </a:lnSpc>
              </a:pPr>
              <a:r>
                <a:rPr kumimoji="0" lang="en-US" altLang="zh-TW" sz="1800" dirty="0" err="1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GBest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-Global best solution (5, 10)</a:t>
              </a:r>
              <a:endParaRPr kumimoji="0" lang="zh-TW" altLang="en-US" sz="180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195513" y="2781300"/>
            <a:ext cx="936625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kumimoji="0" lang="zh-TW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4538" y="5170488"/>
            <a:ext cx="935037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kumimoji="0" lang="zh-TW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Particle’s velocity</a:t>
            </a:r>
          </a:p>
          <a:p>
            <a:endParaRPr lang="zh-TW" altLang="en-US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Algorithm</a:t>
            </a:r>
            <a:endParaRPr lang="zh-TW" altLang="en-US" dirty="0"/>
          </a:p>
        </p:txBody>
      </p:sp>
      <p:graphicFrame>
        <p:nvGraphicFramePr>
          <p:cNvPr id="17412" name="物件 3"/>
          <p:cNvGraphicFramePr>
            <a:graphicFrameLocks noChangeAspect="1"/>
          </p:cNvGraphicFramePr>
          <p:nvPr/>
        </p:nvGraphicFramePr>
        <p:xfrm>
          <a:off x="1692275" y="2060575"/>
          <a:ext cx="5321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方程式" r:id="rId3" imgW="2298700" imgH="228600" progId="Equation.3">
                  <p:embed/>
                </p:oleObj>
              </mc:Choice>
              <mc:Fallback>
                <p:oleObj name="方程式" r:id="rId3" imgW="2298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60575"/>
                        <a:ext cx="53213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258888" y="3748088"/>
            <a:ext cx="1404937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1200"/>
              <a:t>GBest</a:t>
            </a:r>
            <a:endParaRPr kumimoji="0" lang="zh-TW" altLang="en-US" sz="1200"/>
          </a:p>
        </p:txBody>
      </p:sp>
      <p:grpSp>
        <p:nvGrpSpPr>
          <p:cNvPr id="17414" name="群組 15"/>
          <p:cNvGrpSpPr>
            <a:grpSpLocks/>
          </p:cNvGrpSpPr>
          <p:nvPr/>
        </p:nvGrpSpPr>
        <p:grpSpPr bwMode="auto">
          <a:xfrm>
            <a:off x="1835150" y="2852738"/>
            <a:ext cx="5689600" cy="3033712"/>
            <a:chOff x="1835696" y="2852936"/>
            <a:chExt cx="5688632" cy="3033534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852936"/>
              <a:ext cx="5112568" cy="303353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067341" y="5516605"/>
              <a:ext cx="1801506" cy="29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00B050"/>
                  </a:solidFill>
                </a:rPr>
                <a:t>Inertia</a:t>
              </a:r>
              <a:endParaRPr kumimoji="0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08546" y="4581622"/>
              <a:ext cx="1799919" cy="358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0070C0"/>
                  </a:solidFill>
                </a:rPr>
                <a:t>cognitive</a:t>
              </a:r>
              <a:endParaRPr kumimoji="0"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24409" y="3851414"/>
              <a:ext cx="1799919" cy="29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FF0000"/>
                  </a:solidFill>
                </a:rPr>
                <a:t>social</a:t>
              </a:r>
              <a:endParaRPr kumimoji="0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92683" y="3079935"/>
              <a:ext cx="1799919" cy="296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PBest</a:t>
              </a:r>
              <a:endParaRPr kumimoji="0" lang="zh-TW" altLang="en-US" sz="12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59451" y="5445171"/>
              <a:ext cx="576164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x(k)</a:t>
              </a:r>
              <a:endParaRPr kumimoji="0" lang="zh-TW" altLang="en-US" sz="12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35615" y="3071998"/>
              <a:ext cx="720602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x(k+1)</a:t>
              </a:r>
              <a:endParaRPr kumimoji="0" lang="zh-TW" altLang="en-US" sz="12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564190" y="4059365"/>
              <a:ext cx="647590" cy="30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v(k+1)</a:t>
              </a:r>
              <a:endParaRPr kumimoji="0" lang="zh-TW" altLang="en-US" sz="12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26015" y="5127690"/>
              <a:ext cx="576164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v(k)</a:t>
              </a:r>
              <a:endParaRPr kumimoji="0" lang="zh-TW" altLang="en-US" sz="12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Find the minimum of this function</a:t>
            </a:r>
          </a:p>
          <a:p>
            <a:endParaRPr lang="zh-TW" altLang="en-US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Example</a:t>
            </a:r>
            <a:endParaRPr lang="zh-TW" altLang="en-US" dirty="0"/>
          </a:p>
        </p:txBody>
      </p:sp>
      <p:graphicFrame>
        <p:nvGraphicFramePr>
          <p:cNvPr id="23556" name="物件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6" name="方程式" r:id="rId3" imgW="114120" imgH="215640" progId="Equation.3">
                  <p:embed/>
                </p:oleObj>
              </mc:Choice>
              <mc:Fallback>
                <p:oleObj name="方程式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物件 4"/>
          <p:cNvGraphicFramePr>
            <a:graphicFrameLocks noChangeAspect="1"/>
          </p:cNvGraphicFramePr>
          <p:nvPr/>
        </p:nvGraphicFramePr>
        <p:xfrm>
          <a:off x="1763713" y="2060575"/>
          <a:ext cx="49688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name="方程式" r:id="rId5" imgW="2031840" imgH="228600" progId="Equation.3">
                  <p:embed/>
                </p:oleObj>
              </mc:Choice>
              <mc:Fallback>
                <p:oleObj name="方程式" r:id="rId5" imgW="2031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060575"/>
                        <a:ext cx="49688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8" name="Picture 2" descr="C:\Users\Falcon\Desktop\fi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24188"/>
            <a:ext cx="3757612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2" descr="C:\Users\Falcon\Desktop\fig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059113"/>
            <a:ext cx="3887788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4579" name="Picture 2" descr="C:\Users\Falcon\Desktop\fi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620713"/>
            <a:ext cx="356235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C:\Users\Falcon\Desktop\fi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3" y="3286125"/>
            <a:ext cx="3636962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1" name="內容版面配置區 3"/>
          <p:cNvGraphicFramePr>
            <a:graphicFrameLocks noGrp="1" noChangeAspect="1"/>
          </p:cNvGraphicFramePr>
          <p:nvPr>
            <p:ph idx="1"/>
          </p:nvPr>
        </p:nvGraphicFramePr>
        <p:xfrm>
          <a:off x="865188" y="1125538"/>
          <a:ext cx="42719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2" name="方程式" r:id="rId5" imgW="3251160" imgH="457200" progId="Equation.3">
                  <p:embed/>
                </p:oleObj>
              </mc:Choice>
              <mc:Fallback>
                <p:oleObj name="方程式" r:id="rId5" imgW="325116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125538"/>
                        <a:ext cx="42719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物件 4"/>
          <p:cNvGraphicFramePr>
            <a:graphicFrameLocks noGrp="1" noChangeAspect="1"/>
          </p:cNvGraphicFramePr>
          <p:nvPr/>
        </p:nvGraphicFramePr>
        <p:xfrm>
          <a:off x="857250" y="1773238"/>
          <a:ext cx="43100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3" name="方程式" r:id="rId7" imgW="3187440" imgH="457200" progId="Equation.3">
                  <p:embed/>
                </p:oleObj>
              </mc:Choice>
              <mc:Fallback>
                <p:oleObj name="方程式" r:id="rId7" imgW="318744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773238"/>
                        <a:ext cx="43100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向下箭號 5"/>
          <p:cNvSpPr/>
          <p:nvPr/>
        </p:nvSpPr>
        <p:spPr>
          <a:xfrm>
            <a:off x="2940050" y="2420938"/>
            <a:ext cx="136525" cy="13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endParaRPr kumimoji="0" lang="zh-TW" altLang="en-US">
              <a:solidFill>
                <a:srgbClr val="FFFFFF"/>
              </a:solidFill>
            </a:endParaRPr>
          </a:p>
        </p:txBody>
      </p:sp>
      <p:graphicFrame>
        <p:nvGraphicFramePr>
          <p:cNvPr id="24584" name="物件 6"/>
          <p:cNvGraphicFramePr>
            <a:graphicFrameLocks noGrp="1" noChangeAspect="1"/>
          </p:cNvGraphicFramePr>
          <p:nvPr/>
        </p:nvGraphicFramePr>
        <p:xfrm>
          <a:off x="908050" y="2636838"/>
          <a:ext cx="43338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4" name="方程式" r:id="rId9" imgW="3301920" imgH="457200" progId="Equation.3">
                  <p:embed/>
                </p:oleObj>
              </mc:Choice>
              <mc:Fallback>
                <p:oleObj name="方程式" r:id="rId9" imgW="330192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2636838"/>
                        <a:ext cx="43338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物件 7"/>
          <p:cNvGraphicFramePr>
            <a:graphicFrameLocks noGrp="1" noChangeAspect="1"/>
          </p:cNvGraphicFramePr>
          <p:nvPr/>
        </p:nvGraphicFramePr>
        <p:xfrm>
          <a:off x="879475" y="3213100"/>
          <a:ext cx="44132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5" name="方程式" r:id="rId11" imgW="3263760" imgH="457200" progId="Equation.3">
                  <p:embed/>
                </p:oleObj>
              </mc:Choice>
              <mc:Fallback>
                <p:oleObj name="方程式" r:id="rId11" imgW="326376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213100"/>
                        <a:ext cx="44132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向下箭號 10"/>
          <p:cNvSpPr/>
          <p:nvPr/>
        </p:nvSpPr>
        <p:spPr>
          <a:xfrm>
            <a:off x="2917825" y="3860800"/>
            <a:ext cx="136525" cy="138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endParaRPr kumimoji="0" lang="zh-TW" altLang="en-US">
              <a:solidFill>
                <a:srgbClr val="FFFFFF"/>
              </a:solidFill>
            </a:endParaRPr>
          </a:p>
        </p:txBody>
      </p:sp>
      <p:graphicFrame>
        <p:nvGraphicFramePr>
          <p:cNvPr id="24587" name="物件 11"/>
          <p:cNvGraphicFramePr>
            <a:graphicFrameLocks noGrp="1" noChangeAspect="1"/>
          </p:cNvGraphicFramePr>
          <p:nvPr/>
        </p:nvGraphicFramePr>
        <p:xfrm>
          <a:off x="938213" y="4076700"/>
          <a:ext cx="42338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6" name="方程式" r:id="rId13" imgW="3225600" imgH="457200" progId="Equation.3">
                  <p:embed/>
                </p:oleObj>
              </mc:Choice>
              <mc:Fallback>
                <p:oleObj name="方程式" r:id="rId13" imgW="32256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4076700"/>
                        <a:ext cx="42338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物件 12"/>
          <p:cNvGraphicFramePr>
            <a:graphicFrameLocks noGrp="1" noChangeAspect="1"/>
          </p:cNvGraphicFramePr>
          <p:nvPr/>
        </p:nvGraphicFramePr>
        <p:xfrm>
          <a:off x="900113" y="4652963"/>
          <a:ext cx="436086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7" name="方程式" r:id="rId15" imgW="3225600" imgH="457200" progId="Equation.3">
                  <p:embed/>
                </p:oleObj>
              </mc:Choice>
              <mc:Fallback>
                <p:oleObj name="方程式" r:id="rId15" imgW="32256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652963"/>
                        <a:ext cx="4360862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文字方塊 8"/>
          <p:cNvSpPr txBox="1">
            <a:spLocks noChangeArrowheads="1"/>
          </p:cNvSpPr>
          <p:nvPr/>
        </p:nvSpPr>
        <p:spPr bwMode="auto">
          <a:xfrm>
            <a:off x="2849563" y="5229225"/>
            <a:ext cx="4619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kumimoji="0" lang="en-US" altLang="zh-TW"/>
              <a:t>…</a:t>
            </a:r>
            <a:endParaRPr kumimoji="0" lang="zh-TW" altLang="en-US"/>
          </a:p>
        </p:txBody>
      </p:sp>
      <p:graphicFrame>
        <p:nvGraphicFramePr>
          <p:cNvPr id="24590" name="物件 9"/>
          <p:cNvGraphicFramePr>
            <a:graphicFrameLocks noGrp="1" noChangeAspect="1"/>
          </p:cNvGraphicFramePr>
          <p:nvPr/>
        </p:nvGraphicFramePr>
        <p:xfrm>
          <a:off x="1296988" y="5511800"/>
          <a:ext cx="35671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" name="方程式" r:id="rId17" imgW="2717640" imgH="457200" progId="Equation.3">
                  <p:embed/>
                </p:oleObj>
              </mc:Choice>
              <mc:Fallback>
                <p:oleObj name="方程式" r:id="rId17" imgW="271764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511800"/>
                        <a:ext cx="356711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物件 14"/>
          <p:cNvGraphicFramePr>
            <a:graphicFrameLocks noChangeAspect="1"/>
          </p:cNvGraphicFramePr>
          <p:nvPr/>
        </p:nvGraphicFramePr>
        <p:xfrm>
          <a:off x="5826125" y="5994400"/>
          <a:ext cx="30321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" name="方程式" r:id="rId19" imgW="2120760" imgH="457200" progId="Equation.3">
                  <p:embed/>
                </p:oleObj>
              </mc:Choice>
              <mc:Fallback>
                <p:oleObj name="方程式" r:id="rId19" imgW="2120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5" y="5994400"/>
                        <a:ext cx="30321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V</a:t>
            </a:r>
            <a:r>
              <a:rPr lang="en-US" altLang="en-US" sz="4000" baseline="-25000" smtClean="0"/>
              <a:t>MAX</a:t>
            </a:r>
            <a:r>
              <a:rPr lang="en-US" altLang="en-US" smtClean="0"/>
              <a:t>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444500" y="1295400"/>
            <a:ext cx="8077200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6858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tabLst>
                <a:tab pos="6858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An important parameter in PSO; sometimes the only one </a:t>
            </a:r>
            <a:r>
              <a:rPr lang="en-US" altLang="en-US" sz="2800" dirty="0" smtClean="0">
                <a:latin typeface="Tahoma" panose="020B0604030504040204" pitchFamily="34" charset="0"/>
              </a:rPr>
              <a:t>adjusted</a:t>
            </a: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Clamps particles’ velocities on each dimension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Determines “</a:t>
            </a:r>
            <a:r>
              <a:rPr lang="en-US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fineness</a:t>
            </a:r>
            <a:r>
              <a:rPr lang="en-US" altLang="en-US" sz="2800" dirty="0">
                <a:latin typeface="Tahoma" panose="020B0604030504040204" pitchFamily="34" charset="0"/>
              </a:rPr>
              <a:t>” with which regions are searched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</a:rPr>
              <a:t>If </a:t>
            </a:r>
            <a:r>
              <a:rPr lang="en-US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too high</a:t>
            </a:r>
            <a:r>
              <a:rPr lang="en-US" altLang="en-US" dirty="0">
                <a:latin typeface="Tahoma" panose="020B0604030504040204" pitchFamily="34" charset="0"/>
              </a:rPr>
              <a:t>, can fly past optimal solutions</a:t>
            </a:r>
          </a:p>
          <a:p>
            <a:pPr lvl="1">
              <a:spcBef>
                <a:spcPct val="0"/>
              </a:spcBef>
              <a:buFontTx/>
              <a:buChar char="•"/>
            </a:pPr>
            <a:endParaRPr lang="en-US" altLang="en-US" dirty="0">
              <a:latin typeface="Tahoma" panose="020B0604030504040204" pitchFamily="34" charset="0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</a:rPr>
              <a:t>If </a:t>
            </a:r>
            <a:r>
              <a:rPr lang="en-US" altLang="en-US" dirty="0">
                <a:solidFill>
                  <a:srgbClr val="FF0000"/>
                </a:solidFill>
                <a:latin typeface="Tahoma" panose="020B0604030504040204" pitchFamily="34" charset="0"/>
              </a:rPr>
              <a:t>too low</a:t>
            </a:r>
            <a:r>
              <a:rPr lang="en-US" altLang="en-US" dirty="0">
                <a:latin typeface="Tahoma" panose="020B0604030504040204" pitchFamily="34" charset="0"/>
              </a:rPr>
              <a:t>, can get stuck in local minima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PSO Initial Version</a:t>
            </a:r>
            <a:r>
              <a:rPr lang="en-US" altLang="en-US" smtClean="0"/>
              <a:t> </a:t>
            </a: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381000" y="1447800"/>
            <a:ext cx="8458200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 smtClean="0">
                <a:latin typeface="Tahoma" panose="020B0604030504040204" pitchFamily="34" charset="0"/>
              </a:rPr>
              <a:t>Fundamental assumptions seem to be upheld:  Social sharing of information among </a:t>
            </a:r>
            <a:r>
              <a:rPr lang="en-US" altLang="en-US" sz="2800" dirty="0" err="1" smtClean="0">
                <a:latin typeface="Tahoma" panose="020B0604030504040204" pitchFamily="34" charset="0"/>
              </a:rPr>
              <a:t>speciates</a:t>
            </a:r>
            <a:r>
              <a:rPr lang="en-US" altLang="en-US" sz="2800" dirty="0" smtClean="0">
                <a:latin typeface="Tahoma" panose="020B0604030504040204" pitchFamily="34" charset="0"/>
              </a:rPr>
              <a:t> provides an evolutionary advantage</a:t>
            </a:r>
          </a:p>
          <a:p>
            <a:pPr>
              <a:spcBef>
                <a:spcPct val="0"/>
              </a:spcBef>
            </a:pPr>
            <a:endParaRPr lang="en-US" altLang="en-US" sz="2800" dirty="0" smtClean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 smtClean="0">
                <a:latin typeface="Tahoma" panose="020B0604030504040204" pitchFamily="34" charset="0"/>
              </a:rPr>
              <a:t>PSO has a memory: it is thus related to the “elitist” version of GAs</a:t>
            </a:r>
            <a:endParaRPr lang="en-US" altLang="en-US" sz="2800" dirty="0">
              <a:latin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4343400"/>
            <a:ext cx="8763000" cy="164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sz="2400" b="1" dirty="0"/>
              <a:t>Disadvantages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Tendency to a fast and premature convergence in mid optimum points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Slow convergence in refined search stage (weak local search ability)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PSO</a:t>
            </a:r>
            <a:endParaRPr lang="en-US" altLang="en-US" dirty="0" smtClean="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381000" y="1780427"/>
            <a:ext cx="8458200" cy="201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/>
              <a:t>There are two ways that particles can be updated:</a:t>
            </a:r>
          </a:p>
          <a:p>
            <a:pPr lvl="1"/>
            <a:r>
              <a:rPr lang="en-US" altLang="en-US" sz="2000" dirty="0"/>
              <a:t>Synchronously</a:t>
            </a:r>
          </a:p>
          <a:p>
            <a:pPr lvl="1"/>
            <a:r>
              <a:rPr lang="en-US" altLang="en-US" sz="2000" dirty="0"/>
              <a:t>Asynchronously</a:t>
            </a:r>
          </a:p>
          <a:p>
            <a:r>
              <a:rPr lang="en-US" altLang="en-US" sz="2400" dirty="0"/>
              <a:t>Asynchronous update allows for newly discovered solutions to be used more </a:t>
            </a:r>
            <a:r>
              <a:rPr lang="en-US" altLang="en-US" sz="2400" dirty="0" smtClean="0"/>
              <a:t>quickly</a:t>
            </a: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/>
              <a:t>Swarm </a:t>
            </a:r>
            <a:r>
              <a:rPr lang="en-US" altLang="en-US" sz="2800" dirty="0"/>
              <a:t>Topology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In PSO, there have been two basic topologies used in the literature</a:t>
            </a:r>
          </a:p>
          <a:p>
            <a:pPr lvl="1"/>
            <a:r>
              <a:rPr lang="en-US" altLang="en-US" sz="2000" dirty="0"/>
              <a:t>Ring Topology (neighborhood of 3)</a:t>
            </a:r>
          </a:p>
          <a:p>
            <a:pPr lvl="1"/>
            <a:r>
              <a:rPr lang="en-US" altLang="en-US" sz="2000" dirty="0"/>
              <a:t>Star Topology (global neighborhood)</a:t>
            </a:r>
          </a:p>
          <a:p>
            <a:pPr lvl="1">
              <a:buFontTx/>
              <a:buNone/>
            </a:pPr>
            <a:endParaRPr lang="en-US" altLang="en-US" sz="2000" dirty="0"/>
          </a:p>
          <a:p>
            <a:pPr lvl="2">
              <a:buFontTx/>
              <a:buNone/>
            </a:pPr>
            <a:endParaRPr lang="en-US" altLang="en-US" sz="1800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5151438" y="4495800"/>
            <a:ext cx="427037" cy="471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4</a:t>
            </a:r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6370638" y="3581400"/>
            <a:ext cx="427037" cy="471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0</a:t>
            </a:r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7666038" y="4343400"/>
            <a:ext cx="427037" cy="471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1</a:t>
            </a:r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7437438" y="5791200"/>
            <a:ext cx="427037" cy="471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2</a:t>
            </a:r>
          </a:p>
        </p:txBody>
      </p:sp>
      <p:sp>
        <p:nvSpPr>
          <p:cNvPr id="9254" name="Oval 38"/>
          <p:cNvSpPr>
            <a:spLocks noChangeArrowheads="1"/>
          </p:cNvSpPr>
          <p:nvPr/>
        </p:nvSpPr>
        <p:spPr bwMode="auto">
          <a:xfrm>
            <a:off x="5456238" y="5791200"/>
            <a:ext cx="427037" cy="4714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3</a:t>
            </a:r>
          </a:p>
        </p:txBody>
      </p:sp>
      <p:cxnSp>
        <p:nvCxnSpPr>
          <p:cNvPr id="9255" name="AutoShape 39"/>
          <p:cNvCxnSpPr>
            <a:cxnSpLocks noChangeShapeType="1"/>
            <a:stCxn id="9251" idx="4"/>
            <a:endCxn id="9250" idx="6"/>
          </p:cNvCxnSpPr>
          <p:nvPr/>
        </p:nvCxnSpPr>
        <p:spPr bwMode="auto">
          <a:xfrm flipH="1">
            <a:off x="5578475" y="4052888"/>
            <a:ext cx="1006475" cy="679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56" name="AutoShape 40"/>
          <p:cNvCxnSpPr>
            <a:cxnSpLocks noChangeShapeType="1"/>
            <a:stCxn id="9251" idx="4"/>
            <a:endCxn id="9254" idx="0"/>
          </p:cNvCxnSpPr>
          <p:nvPr/>
        </p:nvCxnSpPr>
        <p:spPr bwMode="auto">
          <a:xfrm flipH="1">
            <a:off x="5670550" y="4052888"/>
            <a:ext cx="914400" cy="1738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57" name="AutoShape 41"/>
          <p:cNvCxnSpPr>
            <a:cxnSpLocks noChangeShapeType="1"/>
            <a:stCxn id="9251" idx="4"/>
            <a:endCxn id="9252" idx="2"/>
          </p:cNvCxnSpPr>
          <p:nvPr/>
        </p:nvCxnSpPr>
        <p:spPr bwMode="auto">
          <a:xfrm>
            <a:off x="6584950" y="4052888"/>
            <a:ext cx="1081088" cy="5270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58" name="AutoShape 42"/>
          <p:cNvCxnSpPr>
            <a:cxnSpLocks noChangeShapeType="1"/>
            <a:stCxn id="9251" idx="4"/>
            <a:endCxn id="9253" idx="0"/>
          </p:cNvCxnSpPr>
          <p:nvPr/>
        </p:nvCxnSpPr>
        <p:spPr bwMode="auto">
          <a:xfrm>
            <a:off x="6584950" y="4052888"/>
            <a:ext cx="1066800" cy="17383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59" name="Rectangle 43"/>
          <p:cNvSpPr>
            <a:spLocks noChangeArrowheads="1"/>
          </p:cNvSpPr>
          <p:nvPr/>
        </p:nvSpPr>
        <p:spPr bwMode="auto">
          <a:xfrm>
            <a:off x="4953000" y="3505200"/>
            <a:ext cx="3398838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1" name="Oval 45"/>
          <p:cNvSpPr>
            <a:spLocks noChangeArrowheads="1"/>
          </p:cNvSpPr>
          <p:nvPr/>
        </p:nvSpPr>
        <p:spPr bwMode="auto">
          <a:xfrm>
            <a:off x="1524000" y="44577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4</a:t>
            </a:r>
          </a:p>
        </p:txBody>
      </p:sp>
      <p:sp>
        <p:nvSpPr>
          <p:cNvPr id="9262" name="Oval 46"/>
          <p:cNvSpPr>
            <a:spLocks noChangeArrowheads="1"/>
          </p:cNvSpPr>
          <p:nvPr/>
        </p:nvSpPr>
        <p:spPr bwMode="auto">
          <a:xfrm>
            <a:off x="2743200" y="3657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0</a:t>
            </a:r>
          </a:p>
        </p:txBody>
      </p:sp>
      <p:sp>
        <p:nvSpPr>
          <p:cNvPr id="9263" name="Oval 47"/>
          <p:cNvSpPr>
            <a:spLocks noChangeArrowheads="1"/>
          </p:cNvSpPr>
          <p:nvPr/>
        </p:nvSpPr>
        <p:spPr bwMode="auto">
          <a:xfrm>
            <a:off x="4038600" y="43053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1</a:t>
            </a:r>
          </a:p>
        </p:txBody>
      </p:sp>
      <p:sp>
        <p:nvSpPr>
          <p:cNvPr id="9264" name="Oval 48"/>
          <p:cNvSpPr>
            <a:spLocks noChangeArrowheads="1"/>
          </p:cNvSpPr>
          <p:nvPr/>
        </p:nvSpPr>
        <p:spPr bwMode="auto">
          <a:xfrm>
            <a:off x="3810000" y="57531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2</a:t>
            </a:r>
          </a:p>
        </p:txBody>
      </p:sp>
      <p:sp>
        <p:nvSpPr>
          <p:cNvPr id="9265" name="Oval 49"/>
          <p:cNvSpPr>
            <a:spLocks noChangeArrowheads="1"/>
          </p:cNvSpPr>
          <p:nvPr/>
        </p:nvSpPr>
        <p:spPr bwMode="auto">
          <a:xfrm>
            <a:off x="1828800" y="57531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 I</a:t>
            </a:r>
            <a:r>
              <a:rPr lang="en-US" altLang="en-US" baseline="-25000"/>
              <a:t>3</a:t>
            </a:r>
          </a:p>
        </p:txBody>
      </p:sp>
      <p:cxnSp>
        <p:nvCxnSpPr>
          <p:cNvPr id="9266" name="AutoShape 50"/>
          <p:cNvCxnSpPr>
            <a:cxnSpLocks noChangeShapeType="1"/>
            <a:stCxn id="9262" idx="2"/>
            <a:endCxn id="9261" idx="0"/>
          </p:cNvCxnSpPr>
          <p:nvPr/>
        </p:nvCxnSpPr>
        <p:spPr bwMode="auto">
          <a:xfrm flipH="1">
            <a:off x="1790700" y="3924300"/>
            <a:ext cx="9525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67" name="AutoShape 51"/>
          <p:cNvCxnSpPr>
            <a:cxnSpLocks noChangeShapeType="1"/>
            <a:stCxn id="9265" idx="6"/>
            <a:endCxn id="9264" idx="2"/>
          </p:cNvCxnSpPr>
          <p:nvPr/>
        </p:nvCxnSpPr>
        <p:spPr bwMode="auto">
          <a:xfrm>
            <a:off x="2362200" y="6019800"/>
            <a:ext cx="14478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68" name="AutoShape 52"/>
          <p:cNvCxnSpPr>
            <a:cxnSpLocks noChangeShapeType="1"/>
            <a:stCxn id="9264" idx="0"/>
            <a:endCxn id="9263" idx="4"/>
          </p:cNvCxnSpPr>
          <p:nvPr/>
        </p:nvCxnSpPr>
        <p:spPr bwMode="auto">
          <a:xfrm flipV="1">
            <a:off x="4076700" y="4838700"/>
            <a:ext cx="228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69" name="AutoShape 53"/>
          <p:cNvCxnSpPr>
            <a:cxnSpLocks noChangeShapeType="1"/>
            <a:stCxn id="9263" idx="0"/>
            <a:endCxn id="9262" idx="6"/>
          </p:cNvCxnSpPr>
          <p:nvPr/>
        </p:nvCxnSpPr>
        <p:spPr bwMode="auto">
          <a:xfrm flipH="1" flipV="1">
            <a:off x="3276600" y="3924300"/>
            <a:ext cx="10287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70" name="AutoShape 54"/>
          <p:cNvCxnSpPr>
            <a:cxnSpLocks noChangeShapeType="1"/>
            <a:stCxn id="9261" idx="4"/>
            <a:endCxn id="9265" idx="0"/>
          </p:cNvCxnSpPr>
          <p:nvPr/>
        </p:nvCxnSpPr>
        <p:spPr bwMode="auto">
          <a:xfrm>
            <a:off x="1790700" y="4991100"/>
            <a:ext cx="30480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72" name="Rectangle 56"/>
          <p:cNvSpPr>
            <a:spLocks noChangeArrowheads="1"/>
          </p:cNvSpPr>
          <p:nvPr/>
        </p:nvSpPr>
        <p:spPr bwMode="auto">
          <a:xfrm>
            <a:off x="1371600" y="3505200"/>
            <a:ext cx="3429000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PSO for the BPP</a:t>
            </a:r>
            <a: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:</a:t>
            </a:r>
            <a:b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</a:br>
            <a:r>
              <a:rPr lang="en-US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Problem Formulation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55298" name="Marcador de Posição de Conteúdo 4"/>
          <p:cNvSpPr>
            <a:spLocks noGrp="1"/>
          </p:cNvSpPr>
          <p:nvPr>
            <p:ph idx="1"/>
          </p:nvPr>
        </p:nvSpPr>
        <p:spPr>
          <a:xfrm>
            <a:off x="457200" y="1646238"/>
            <a:ext cx="7931150" cy="473551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Multi-Objective 2D BPP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Maximum of </a:t>
            </a:r>
            <a:r>
              <a:rPr lang="en-US" sz="2400" i="1" dirty="0" smtClean="0"/>
              <a:t>I</a:t>
            </a:r>
            <a:r>
              <a:rPr lang="en-US" sz="2400" dirty="0" smtClean="0"/>
              <a:t> bins with width </a:t>
            </a:r>
            <a:r>
              <a:rPr lang="en-US" sz="2400" i="1" dirty="0" smtClean="0"/>
              <a:t>W</a:t>
            </a:r>
            <a:r>
              <a:rPr lang="en-US" sz="2400" dirty="0" smtClean="0"/>
              <a:t> and height </a:t>
            </a:r>
            <a:r>
              <a:rPr lang="en-US" sz="2400" i="1" dirty="0" smtClean="0"/>
              <a:t>H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/>
              <a:t>J items with </a:t>
            </a:r>
            <a:r>
              <a:rPr lang="en-US" sz="2400" i="1" dirty="0" err="1" smtClean="0"/>
              <a:t>w</a:t>
            </a:r>
            <a:r>
              <a:rPr lang="en-US" sz="2400" i="1" baseline="-25000" dirty="0" err="1" smtClean="0"/>
              <a:t>j</a:t>
            </a:r>
            <a:r>
              <a:rPr lang="en-US" sz="2400" i="1" baseline="-25000" dirty="0" smtClean="0"/>
              <a:t> </a:t>
            </a:r>
            <a:r>
              <a:rPr lang="en-US" sz="2400" i="1" dirty="0" smtClean="0"/>
              <a:t>≤ W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h</a:t>
            </a:r>
            <a:r>
              <a:rPr lang="en-US" sz="2400" i="1" baseline="-25000" dirty="0" err="1" smtClean="0"/>
              <a:t>j</a:t>
            </a:r>
            <a:r>
              <a:rPr lang="en-US" sz="2400" i="1" baseline="-25000" dirty="0" smtClean="0"/>
              <a:t> </a:t>
            </a:r>
            <a:r>
              <a:rPr lang="en-US" sz="2400" i="1" dirty="0" smtClean="0"/>
              <a:t>≤ H </a:t>
            </a:r>
            <a:r>
              <a:rPr lang="en-US" sz="2400" dirty="0" smtClean="0"/>
              <a:t>and weight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ψ</a:t>
            </a:r>
            <a:r>
              <a:rPr lang="en-US" sz="2400" i="1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endParaRPr lang="en-US" sz="2400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sz="2400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sz="2400" i="1" baseline="-250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sz="2400" dirty="0" smtClean="0"/>
              <a:t>Objectives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400" dirty="0" smtClean="0"/>
              <a:t>Minimize the number of bins used K</a:t>
            </a:r>
          </a:p>
          <a:p>
            <a:pPr lvl="1" eaLnBrk="1" hangingPunct="1">
              <a:lnSpc>
                <a:spcPct val="150000"/>
              </a:lnSpc>
              <a:spcBef>
                <a:spcPts val="600"/>
              </a:spcBef>
            </a:pPr>
            <a:r>
              <a:rPr lang="en-US" sz="2400" dirty="0" smtClean="0"/>
              <a:t>Minimize the average deviation between the overall </a:t>
            </a:r>
            <a:r>
              <a:rPr lang="en-US" sz="2400" dirty="0" err="1" smtClean="0"/>
              <a:t>centre</a:t>
            </a:r>
            <a:r>
              <a:rPr lang="en-US" sz="2400" dirty="0" smtClean="0"/>
              <a:t> of gravity and the desired one</a:t>
            </a:r>
          </a:p>
        </p:txBody>
      </p:sp>
    </p:spTree>
    <p:extLst>
      <p:ext uri="{BB962C8B-B14F-4D97-AF65-F5344CB8AC3E}">
        <p14:creationId xmlns:p14="http://schemas.microsoft.com/office/powerpoint/2010/main" val="1092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PSO for the BPP</a:t>
            </a:r>
            <a: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:</a:t>
            </a:r>
            <a:b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</a:br>
            <a:r>
              <a:rPr lang="en-US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 Problem Formulation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457200" y="1557338"/>
            <a:ext cx="7931150" cy="5022850"/>
          </a:xfrm>
        </p:spPr>
        <p:txBody>
          <a:bodyPr>
            <a:normAutofit fontScale="92500" lnSpcReduction="10000"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600" dirty="0" smtClean="0"/>
              <a:t>6 classes with 20 instances randomly generated</a:t>
            </a:r>
          </a:p>
          <a:p>
            <a:pPr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600" dirty="0" smtClean="0"/>
              <a:t>Size range: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1: [0, 100]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2: [0, 25]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3: [0, 50]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4: [0, 75]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5: [25, 75]</a:t>
            </a:r>
          </a:p>
          <a:p>
            <a:pPr marL="640080" lvl="1"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 smtClean="0"/>
              <a:t>Class 6: [25, 50]</a:t>
            </a:r>
          </a:p>
          <a:p>
            <a:pPr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 2"/>
              <a:buChar char=""/>
              <a:defRPr/>
            </a:pPr>
            <a:r>
              <a:rPr lang="en-US" sz="2600" dirty="0" smtClean="0"/>
              <a:t>Class 2: small items → more difficult to pack</a:t>
            </a:r>
          </a:p>
        </p:txBody>
      </p:sp>
    </p:spTree>
    <p:extLst>
      <p:ext uri="{BB962C8B-B14F-4D97-AF65-F5344CB8AC3E}">
        <p14:creationId xmlns:p14="http://schemas.microsoft.com/office/powerpoint/2010/main" val="16308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Algorithms, Briefly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" y="1295400"/>
            <a:ext cx="8686800" cy="5029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There are two popular swarm inspired methods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in computational intelligence areas: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Ant colony optimization (</a:t>
            </a:r>
            <a:r>
              <a:rPr lang="en-US" altLang="en-US" dirty="0" smtClean="0">
                <a:solidFill>
                  <a:srgbClr val="FF0000"/>
                </a:solidFill>
              </a:rPr>
              <a:t>ACO</a:t>
            </a:r>
            <a:r>
              <a:rPr lang="en-US" altLang="en-US" dirty="0" smtClean="0"/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particle swarm optimization (</a:t>
            </a:r>
            <a:r>
              <a:rPr lang="en-US" altLang="en-US" dirty="0" smtClean="0">
                <a:solidFill>
                  <a:srgbClr val="FF0000"/>
                </a:solidFill>
              </a:rPr>
              <a:t>PSO</a:t>
            </a:r>
            <a:r>
              <a:rPr lang="en-US" altLang="en-US" dirty="0" smtClean="0"/>
              <a:t>)</a:t>
            </a:r>
          </a:p>
        </p:txBody>
      </p:sp>
      <p:pic>
        <p:nvPicPr>
          <p:cNvPr id="4" name="Picture 7" descr="brdfl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6537" y="3429000"/>
            <a:ext cx="3560763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 fontScale="90000"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PSO for the BPP</a:t>
            </a:r>
            <a: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:</a:t>
            </a:r>
            <a:b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</a:br>
            <a:r>
              <a:rPr lang="en-US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 Initialization BLF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61442" name="CaixaDeTexto 8"/>
          <p:cNvSpPr txBox="1">
            <a:spLocks noChangeArrowheads="1"/>
          </p:cNvSpPr>
          <p:nvPr/>
        </p:nvSpPr>
        <p:spPr bwMode="auto">
          <a:xfrm>
            <a:off x="701675" y="3317875"/>
            <a:ext cx="3403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Rockwell" pitchFamily="18" charset="0"/>
              </a:rPr>
              <a:t>Item moved to the right if</a:t>
            </a:r>
          </a:p>
          <a:p>
            <a:pPr algn="ctr"/>
            <a:r>
              <a:rPr lang="en-US">
                <a:latin typeface="Rockwell" pitchFamily="18" charset="0"/>
              </a:rPr>
              <a:t> intersection detected at the top</a:t>
            </a:r>
            <a:endParaRPr lang="pt-PT">
              <a:latin typeface="Rockwell" pitchFamily="18" charset="0"/>
            </a:endParaRPr>
          </a:p>
        </p:txBody>
      </p:sp>
      <p:sp>
        <p:nvSpPr>
          <p:cNvPr id="61443" name="CaixaDeTexto 9"/>
          <p:cNvSpPr txBox="1">
            <a:spLocks noChangeArrowheads="1"/>
          </p:cNvSpPr>
          <p:nvPr/>
        </p:nvSpPr>
        <p:spPr bwMode="auto">
          <a:xfrm>
            <a:off x="4878388" y="4397375"/>
            <a:ext cx="35321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Rockwell" pitchFamily="18" charset="0"/>
              </a:rPr>
              <a:t>Item moved to the top if</a:t>
            </a:r>
          </a:p>
          <a:p>
            <a:pPr algn="ctr"/>
            <a:r>
              <a:rPr lang="en-US">
                <a:latin typeface="Rockwell" pitchFamily="18" charset="0"/>
              </a:rPr>
              <a:t> intersection detected at the right</a:t>
            </a:r>
            <a:endParaRPr lang="pt-PT">
              <a:latin typeface="Rockwell" pitchFamily="18" charset="0"/>
            </a:endParaRPr>
          </a:p>
        </p:txBody>
      </p:sp>
      <p:sp>
        <p:nvSpPr>
          <p:cNvPr id="61444" name="CaixaDeTexto 10"/>
          <p:cNvSpPr txBox="1">
            <a:spLocks noChangeArrowheads="1"/>
          </p:cNvSpPr>
          <p:nvPr/>
        </p:nvSpPr>
        <p:spPr bwMode="auto">
          <a:xfrm>
            <a:off x="414338" y="5934075"/>
            <a:ext cx="4032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Rockwell" pitchFamily="18" charset="0"/>
              </a:rPr>
              <a:t>Item moved if there is a lower available space for insertion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700" y="1628775"/>
            <a:ext cx="3267075" cy="166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2850" y="2636838"/>
            <a:ext cx="3257550" cy="17287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4700" y="4222750"/>
            <a:ext cx="3267075" cy="1657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Conexão em ângulos rectos 14"/>
          <p:cNvCxnSpPr>
            <a:stCxn id="11267" idx="1"/>
            <a:endCxn id="11268" idx="3"/>
          </p:cNvCxnSpPr>
          <p:nvPr/>
        </p:nvCxnSpPr>
        <p:spPr>
          <a:xfrm rot="10800000" flipV="1">
            <a:off x="4041775" y="3500438"/>
            <a:ext cx="981075" cy="155098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Algorithms, Briefly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Idea: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Each insect in a swarm is local search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 each step, each insect: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Looks around its neighborhood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Decides which direction looks best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Communicates what it found out to (some of) the other insects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According to a random coin flip,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the direction that looks best locally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the best direction it hears about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some weighted combination of the above</a:t>
            </a:r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0"/>
            <a:ext cx="1905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5400"/>
            <a:ext cx="182880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44563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Example: Particle Swarm Optimization</a:t>
            </a:r>
          </a:p>
        </p:txBody>
      </p:sp>
      <p:pic>
        <p:nvPicPr>
          <p:cNvPr id="184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7724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1986" name="Picture 2" descr="C:\Users\Su\Desktop\im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22463"/>
            <a:ext cx="8150225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3010" name="Picture 2" descr="C:\Users\Su\Desktop\Imagem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916113"/>
            <a:ext cx="8107362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4034" name="Picture 2" descr="C:\Users\Su\Desktop\Imagem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7113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5058" name="Picture 3" descr="C:\Users\Su\Desktop\Imagem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72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3333FF"/>
      </a:dk2>
      <a:lt2>
        <a:srgbClr val="969696"/>
      </a:lt2>
      <a:accent1>
        <a:srgbClr val="FBDF53"/>
      </a:accent1>
      <a:accent2>
        <a:srgbClr val="FF0000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0000"/>
      </a:accent6>
      <a:hlink>
        <a:srgbClr val="996633"/>
      </a:hlink>
      <a:folHlink>
        <a:srgbClr val="9966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3333FF"/>
        </a:dk2>
        <a:lt2>
          <a:srgbClr val="969696"/>
        </a:lt2>
        <a:accent1>
          <a:srgbClr val="FBDF53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0000"/>
        </a:accent6>
        <a:hlink>
          <a:srgbClr val="996633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3333FF"/>
        </a:dk2>
        <a:lt2>
          <a:srgbClr val="969696"/>
        </a:lt2>
        <a:accent1>
          <a:srgbClr val="FBDF53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0000"/>
        </a:accent6>
        <a:hlink>
          <a:srgbClr val="996633"/>
        </a:hlink>
        <a:folHlink>
          <a:srgbClr val="00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756</Words>
  <Application>Microsoft Office PowerPoint</Application>
  <PresentationFormat>On-screen Show (4:3)</PresentationFormat>
  <Paragraphs>210</Paragraphs>
  <Slides>30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BatangChe</vt:lpstr>
      <vt:lpstr>微軟正黑體</vt:lpstr>
      <vt:lpstr>新細明體</vt:lpstr>
      <vt:lpstr>Arial</vt:lpstr>
      <vt:lpstr>Calibri</vt:lpstr>
      <vt:lpstr>Lucida Sans Unicode</vt:lpstr>
      <vt:lpstr>Rockwell</vt:lpstr>
      <vt:lpstr>Tahoma</vt:lpstr>
      <vt:lpstr>Times New Roman</vt:lpstr>
      <vt:lpstr>Verdana</vt:lpstr>
      <vt:lpstr>Wingdings</vt:lpstr>
      <vt:lpstr>Wingdings 2</vt:lpstr>
      <vt:lpstr>Wingdings 3</vt:lpstr>
      <vt:lpstr>Default Design</vt:lpstr>
      <vt:lpstr>方程式</vt:lpstr>
      <vt:lpstr>Equation</vt:lpstr>
      <vt:lpstr>Swarm Algorithms</vt:lpstr>
      <vt:lpstr>A social insect colony is...</vt:lpstr>
      <vt:lpstr>Swarm Algorithms, Briefly</vt:lpstr>
      <vt:lpstr>Swarm Algorithms, Briefly</vt:lpstr>
      <vt:lpstr>Example: Particle Swarm Optimization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Example: PSO</vt:lpstr>
      <vt:lpstr>PSO Overview </vt:lpstr>
      <vt:lpstr>Particle Swarm Optimization</vt:lpstr>
      <vt:lpstr>PSO Process </vt:lpstr>
      <vt:lpstr>PSO Algorithm</vt:lpstr>
      <vt:lpstr>Algorithm - Parameters</vt:lpstr>
      <vt:lpstr>PSO solution update in 2D</vt:lpstr>
      <vt:lpstr>PSO Algorithm</vt:lpstr>
      <vt:lpstr>Example</vt:lpstr>
      <vt:lpstr>Example</vt:lpstr>
      <vt:lpstr>VMAX </vt:lpstr>
      <vt:lpstr>PSO Initial Version </vt:lpstr>
      <vt:lpstr>PSO</vt:lpstr>
      <vt:lpstr>Swarm Topology</vt:lpstr>
      <vt:lpstr>PSO for the BPP: Problem Formulation</vt:lpstr>
      <vt:lpstr>PSO for the BPP:  Problem Formulation</vt:lpstr>
      <vt:lpstr>PSO for the BPP:  Initialization BLF</vt:lpstr>
    </vt:vector>
  </TitlesOfParts>
  <Company>CSE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kautz</dc:creator>
  <cp:lastModifiedBy>home</cp:lastModifiedBy>
  <cp:revision>74</cp:revision>
  <dcterms:created xsi:type="dcterms:W3CDTF">2005-09-27T21:44:55Z</dcterms:created>
  <dcterms:modified xsi:type="dcterms:W3CDTF">2023-12-30T18:04:53Z</dcterms:modified>
</cp:coreProperties>
</file>